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Raleway Bold" pitchFamily="2" charset="0"/>
      <p:regular r:id="rId15"/>
      <p:bold r:id="rId16"/>
    </p:embeddedFont>
    <p:embeddedFont>
      <p:font typeface="Raleway Heavy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80178" y="1432076"/>
            <a:ext cx="8440045" cy="7826224"/>
          </a:xfrm>
          <a:custGeom>
            <a:avLst/>
            <a:gdLst/>
            <a:ahLst/>
            <a:cxnLst/>
            <a:rect l="l" t="t" r="r" b="b"/>
            <a:pathLst>
              <a:path w="8440045" h="7826224">
                <a:moveTo>
                  <a:pt x="0" y="0"/>
                </a:moveTo>
                <a:lnTo>
                  <a:pt x="8440046" y="0"/>
                </a:lnTo>
                <a:lnTo>
                  <a:pt x="8440046" y="7826224"/>
                </a:lnTo>
                <a:lnTo>
                  <a:pt x="0" y="78262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00106" y="1230388"/>
            <a:ext cx="1152282" cy="288071"/>
          </a:xfrm>
          <a:custGeom>
            <a:avLst/>
            <a:gdLst/>
            <a:ahLst/>
            <a:cxnLst/>
            <a:rect l="l" t="t" r="r" b="b"/>
            <a:pathLst>
              <a:path w="1152282" h="288071">
                <a:moveTo>
                  <a:pt x="0" y="0"/>
                </a:moveTo>
                <a:lnTo>
                  <a:pt x="1152282" y="0"/>
                </a:lnTo>
                <a:lnTo>
                  <a:pt x="1152282" y="288071"/>
                </a:lnTo>
                <a:lnTo>
                  <a:pt x="0" y="2880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00106" y="8561025"/>
            <a:ext cx="495587" cy="495587"/>
          </a:xfrm>
          <a:custGeom>
            <a:avLst/>
            <a:gdLst/>
            <a:ahLst/>
            <a:cxnLst/>
            <a:rect l="l" t="t" r="r" b="b"/>
            <a:pathLst>
              <a:path w="495587" h="495587">
                <a:moveTo>
                  <a:pt x="0" y="0"/>
                </a:moveTo>
                <a:lnTo>
                  <a:pt x="495587" y="0"/>
                </a:lnTo>
                <a:lnTo>
                  <a:pt x="495587" y="495587"/>
                </a:lnTo>
                <a:lnTo>
                  <a:pt x="0" y="4955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00106" y="2530374"/>
            <a:ext cx="7331979" cy="3258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91"/>
              </a:lnSpc>
            </a:pPr>
            <a:r>
              <a:rPr lang="en-US" sz="6208" b="1" dirty="0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HYPERMARKET &amp; HOME DELIVERY SERVICES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42922" y="8572598"/>
            <a:ext cx="5042972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FF894F"/>
                </a:solidFill>
                <a:latin typeface="Raleway Heavy"/>
                <a:ea typeface="Raleway Heavy"/>
                <a:cs typeface="Raleway Heavy"/>
                <a:sym typeface="Raleway Heavy"/>
              </a:rPr>
              <a:t>BY: ADNAN AHMAD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7788" y="1238395"/>
            <a:ext cx="8820567" cy="7810211"/>
          </a:xfrm>
          <a:custGeom>
            <a:avLst/>
            <a:gdLst/>
            <a:ahLst/>
            <a:cxnLst/>
            <a:rect l="l" t="t" r="r" b="b"/>
            <a:pathLst>
              <a:path w="8820567" h="7810211">
                <a:moveTo>
                  <a:pt x="0" y="0"/>
                </a:moveTo>
                <a:lnTo>
                  <a:pt x="8820567" y="0"/>
                </a:lnTo>
                <a:lnTo>
                  <a:pt x="8820567" y="7810210"/>
                </a:lnTo>
                <a:lnTo>
                  <a:pt x="0" y="7810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003870" y="1238395"/>
            <a:ext cx="1152282" cy="288071"/>
          </a:xfrm>
          <a:custGeom>
            <a:avLst/>
            <a:gdLst/>
            <a:ahLst/>
            <a:cxnLst/>
            <a:rect l="l" t="t" r="r" b="b"/>
            <a:pathLst>
              <a:path w="1152282" h="288071">
                <a:moveTo>
                  <a:pt x="0" y="0"/>
                </a:moveTo>
                <a:lnTo>
                  <a:pt x="1152282" y="0"/>
                </a:lnTo>
                <a:lnTo>
                  <a:pt x="1152282" y="288070"/>
                </a:lnTo>
                <a:lnTo>
                  <a:pt x="0" y="288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1003870" y="3132704"/>
            <a:ext cx="1303164" cy="1303164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B6079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1003870" y="1677310"/>
            <a:ext cx="6683613" cy="929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5400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LIST OF CONTENT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612379" y="3515662"/>
            <a:ext cx="267635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FF894F"/>
                </a:solidFill>
                <a:latin typeface="Raleway Heavy"/>
                <a:ea typeface="Raleway Heavy"/>
                <a:cs typeface="Raleway Heavy"/>
                <a:sym typeface="Raleway Heavy"/>
              </a:rPr>
              <a:t>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802617" y="3251542"/>
            <a:ext cx="1705668" cy="89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5"/>
              </a:lnSpc>
            </a:pPr>
            <a:r>
              <a:rPr lang="en-US" sz="5225" b="1">
                <a:solidFill>
                  <a:srgbClr val="FEA82F"/>
                </a:solidFill>
                <a:latin typeface="Raleway Heavy"/>
                <a:ea typeface="Raleway Heavy"/>
                <a:cs typeface="Raleway Heavy"/>
                <a:sym typeface="Raleway Heavy"/>
              </a:rPr>
              <a:t>01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1003870" y="4707762"/>
            <a:ext cx="1303164" cy="1303164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B6079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2612379" y="5123198"/>
            <a:ext cx="2840264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FF894F"/>
                </a:solidFill>
                <a:latin typeface="Raleway Heavy"/>
                <a:ea typeface="Raleway Heavy"/>
                <a:cs typeface="Raleway Heavy"/>
                <a:sym typeface="Raleway Heavy"/>
              </a:rPr>
              <a:t>Business Metrics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02617" y="4826600"/>
            <a:ext cx="1705668" cy="895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5"/>
              </a:lnSpc>
            </a:pPr>
            <a:r>
              <a:rPr lang="en-US" sz="5225" b="1">
                <a:solidFill>
                  <a:srgbClr val="FEA82F"/>
                </a:solidFill>
                <a:latin typeface="Raleway Heavy"/>
                <a:ea typeface="Raleway Heavy"/>
                <a:cs typeface="Raleway Heavy"/>
                <a:sym typeface="Raleway Heavy"/>
              </a:rPr>
              <a:t>02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1003870" y="6217934"/>
            <a:ext cx="1303164" cy="1303164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B6079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2685644" y="6600893"/>
            <a:ext cx="3882712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FF894F"/>
                </a:solidFill>
                <a:latin typeface="Raleway Heavy"/>
                <a:ea typeface="Raleway Heavy"/>
                <a:cs typeface="Raleway Heavy"/>
                <a:sym typeface="Raleway Heavy"/>
              </a:rPr>
              <a:t>Order Level Analysis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698523" y="6336773"/>
            <a:ext cx="1913856" cy="895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5"/>
              </a:lnSpc>
            </a:pPr>
            <a:r>
              <a:rPr lang="en-US" sz="5225" b="1">
                <a:solidFill>
                  <a:srgbClr val="FEA82F"/>
                </a:solidFill>
                <a:latin typeface="Raleway Heavy"/>
                <a:ea typeface="Raleway Heavy"/>
                <a:cs typeface="Raleway Heavy"/>
                <a:sym typeface="Raleway Heavy"/>
              </a:rPr>
              <a:t>03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1003870" y="7745442"/>
            <a:ext cx="1303164" cy="1303164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B6079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2612379" y="8128475"/>
            <a:ext cx="2014620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FF894F"/>
                </a:solidFill>
                <a:latin typeface="Raleway Heavy"/>
                <a:ea typeface="Raleway Heavy"/>
                <a:cs typeface="Raleway Heavy"/>
                <a:sym typeface="Raleway Heavy"/>
              </a:rPr>
              <a:t>Completion rate analysis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003870" y="7864280"/>
            <a:ext cx="1303164" cy="895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5"/>
              </a:lnSpc>
            </a:pPr>
            <a:r>
              <a:rPr lang="en-US" sz="5225" b="1">
                <a:solidFill>
                  <a:srgbClr val="FEA82F"/>
                </a:solidFill>
                <a:latin typeface="Raleway Heavy"/>
                <a:ea typeface="Raleway Heavy"/>
                <a:cs typeface="Raleway Heavy"/>
                <a:sym typeface="Raleway Heavy"/>
              </a:rPr>
              <a:t>04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7788" y="1238395"/>
            <a:ext cx="8820567" cy="7810211"/>
          </a:xfrm>
          <a:custGeom>
            <a:avLst/>
            <a:gdLst/>
            <a:ahLst/>
            <a:cxnLst/>
            <a:rect l="l" t="t" r="r" b="b"/>
            <a:pathLst>
              <a:path w="8820567" h="7810211">
                <a:moveTo>
                  <a:pt x="0" y="0"/>
                </a:moveTo>
                <a:lnTo>
                  <a:pt x="8820567" y="0"/>
                </a:lnTo>
                <a:lnTo>
                  <a:pt x="8820567" y="7810210"/>
                </a:lnTo>
                <a:lnTo>
                  <a:pt x="0" y="7810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003870" y="1238395"/>
            <a:ext cx="1152282" cy="288071"/>
          </a:xfrm>
          <a:custGeom>
            <a:avLst/>
            <a:gdLst/>
            <a:ahLst/>
            <a:cxnLst/>
            <a:rect l="l" t="t" r="r" b="b"/>
            <a:pathLst>
              <a:path w="1152282" h="288071">
                <a:moveTo>
                  <a:pt x="0" y="0"/>
                </a:moveTo>
                <a:lnTo>
                  <a:pt x="1152282" y="0"/>
                </a:lnTo>
                <a:lnTo>
                  <a:pt x="1152282" y="288070"/>
                </a:lnTo>
                <a:lnTo>
                  <a:pt x="0" y="288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1003870" y="3132704"/>
            <a:ext cx="1303164" cy="1303164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B6079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1003870" y="1677310"/>
            <a:ext cx="6683613" cy="929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5400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LIST OF CONTENT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612379" y="3515662"/>
            <a:ext cx="2676356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FF894F"/>
                </a:solidFill>
                <a:latin typeface="Raleway Heavy"/>
                <a:ea typeface="Raleway Heavy"/>
                <a:cs typeface="Raleway Heavy"/>
                <a:sym typeface="Raleway Heavy"/>
              </a:rPr>
              <a:t>Customer Level analysis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802617" y="3251542"/>
            <a:ext cx="1705668" cy="895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5"/>
              </a:lnSpc>
            </a:pPr>
            <a:r>
              <a:rPr lang="en-US" sz="5225" b="1">
                <a:solidFill>
                  <a:srgbClr val="FEA82F"/>
                </a:solidFill>
                <a:latin typeface="Raleway Heavy"/>
                <a:ea typeface="Raleway Heavy"/>
                <a:cs typeface="Raleway Heavy"/>
                <a:sym typeface="Raleway Heavy"/>
              </a:rPr>
              <a:t>05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1003870" y="4707762"/>
            <a:ext cx="1303164" cy="1303164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B6079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2612379" y="5123198"/>
            <a:ext cx="2840264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FF894F"/>
                </a:solidFill>
                <a:latin typeface="Raleway Bold"/>
                <a:ea typeface="Raleway Bold"/>
                <a:cs typeface="Raleway Bold"/>
                <a:sym typeface="Raleway Bold"/>
              </a:rPr>
              <a:t>Delivery analysis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02617" y="4826600"/>
            <a:ext cx="1705668" cy="895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5"/>
              </a:lnSpc>
            </a:pPr>
            <a:r>
              <a:rPr lang="en-US" sz="5225" b="1">
                <a:solidFill>
                  <a:srgbClr val="FEA82F"/>
                </a:solidFill>
                <a:latin typeface="Raleway Heavy"/>
                <a:ea typeface="Raleway Heavy"/>
                <a:cs typeface="Raleway Heavy"/>
                <a:sym typeface="Raleway Heavy"/>
              </a:rPr>
              <a:t>06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1003870" y="6217934"/>
            <a:ext cx="1303164" cy="1303164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B6079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2685644" y="6600893"/>
            <a:ext cx="3882712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FF894F"/>
                </a:solidFill>
                <a:latin typeface="Raleway Heavy"/>
                <a:ea typeface="Raleway Heavy"/>
                <a:cs typeface="Raleway Heavy"/>
                <a:sym typeface="Raleway Heavy"/>
              </a:rPr>
              <a:t>Conclusion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698523" y="6336773"/>
            <a:ext cx="1913856" cy="895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5"/>
              </a:lnSpc>
            </a:pPr>
            <a:r>
              <a:rPr lang="en-US" sz="5225" b="1">
                <a:solidFill>
                  <a:srgbClr val="FEA82F"/>
                </a:solidFill>
                <a:latin typeface="Raleway Heavy"/>
                <a:ea typeface="Raleway Heavy"/>
                <a:cs typeface="Raleway Heavy"/>
                <a:sym typeface="Raleway Heavy"/>
              </a:rPr>
              <a:t>07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24137" y="1028700"/>
            <a:ext cx="7533309" cy="753330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2"/>
              <a:stretch>
                <a:fillRect l="-24921" r="-24921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8716310" y="7508842"/>
            <a:ext cx="3906094" cy="1748622"/>
          </a:xfrm>
          <a:custGeom>
            <a:avLst/>
            <a:gdLst/>
            <a:ahLst/>
            <a:cxnLst/>
            <a:rect l="l" t="t" r="r" b="b"/>
            <a:pathLst>
              <a:path w="3906094" h="1748622">
                <a:moveTo>
                  <a:pt x="0" y="0"/>
                </a:moveTo>
                <a:lnTo>
                  <a:pt x="3906094" y="0"/>
                </a:lnTo>
                <a:lnTo>
                  <a:pt x="3906094" y="1748622"/>
                </a:lnTo>
                <a:lnTo>
                  <a:pt x="0" y="17486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63176" y="1575197"/>
            <a:ext cx="1152282" cy="288071"/>
          </a:xfrm>
          <a:custGeom>
            <a:avLst/>
            <a:gdLst/>
            <a:ahLst/>
            <a:cxnLst/>
            <a:rect l="l" t="t" r="r" b="b"/>
            <a:pathLst>
              <a:path w="1152282" h="288071">
                <a:moveTo>
                  <a:pt x="0" y="0"/>
                </a:moveTo>
                <a:lnTo>
                  <a:pt x="1152283" y="0"/>
                </a:lnTo>
                <a:lnTo>
                  <a:pt x="1152283" y="288071"/>
                </a:lnTo>
                <a:lnTo>
                  <a:pt x="0" y="2880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563176" y="3840336"/>
            <a:ext cx="1303164" cy="1303164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B607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704293" y="6205678"/>
            <a:ext cx="1303164" cy="1303164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B6079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1704293" y="4051642"/>
            <a:ext cx="1020930" cy="880552"/>
          </a:xfrm>
          <a:custGeom>
            <a:avLst/>
            <a:gdLst/>
            <a:ahLst/>
            <a:cxnLst/>
            <a:rect l="l" t="t" r="r" b="b"/>
            <a:pathLst>
              <a:path w="1020930" h="880552">
                <a:moveTo>
                  <a:pt x="0" y="0"/>
                </a:moveTo>
                <a:lnTo>
                  <a:pt x="1020930" y="0"/>
                </a:lnTo>
                <a:lnTo>
                  <a:pt x="1020930" y="880552"/>
                </a:lnTo>
                <a:lnTo>
                  <a:pt x="0" y="8805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968154" y="6377930"/>
            <a:ext cx="888421" cy="906552"/>
          </a:xfrm>
          <a:custGeom>
            <a:avLst/>
            <a:gdLst/>
            <a:ahLst/>
            <a:cxnLst/>
            <a:rect l="l" t="t" r="r" b="b"/>
            <a:pathLst>
              <a:path w="888421" h="906552">
                <a:moveTo>
                  <a:pt x="0" y="0"/>
                </a:moveTo>
                <a:lnTo>
                  <a:pt x="888421" y="0"/>
                </a:lnTo>
                <a:lnTo>
                  <a:pt x="888421" y="906553"/>
                </a:lnTo>
                <a:lnTo>
                  <a:pt x="0" y="9065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563176" y="2014113"/>
            <a:ext cx="6131783" cy="929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5400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INTRODUCTION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480487" y="4255698"/>
            <a:ext cx="2566417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FF894F"/>
                </a:solidFill>
                <a:latin typeface="Raleway Heavy"/>
                <a:ea typeface="Raleway Heavy"/>
                <a:cs typeface="Raleway Heavy"/>
                <a:sym typeface="Raleway Heavy"/>
              </a:rPr>
              <a:t>Hyper Market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205113" y="6414729"/>
            <a:ext cx="2566417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FF894F"/>
                </a:solidFill>
                <a:latin typeface="Raleway Heavy"/>
                <a:ea typeface="Raleway Heavy"/>
                <a:cs typeface="Raleway Heavy"/>
                <a:sym typeface="Raleway Heavy"/>
              </a:rPr>
              <a:t>Home Delivery Services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7788" y="1238395"/>
            <a:ext cx="8820567" cy="7810211"/>
          </a:xfrm>
          <a:custGeom>
            <a:avLst/>
            <a:gdLst/>
            <a:ahLst/>
            <a:cxnLst/>
            <a:rect l="l" t="t" r="r" b="b"/>
            <a:pathLst>
              <a:path w="8820567" h="7810211">
                <a:moveTo>
                  <a:pt x="0" y="0"/>
                </a:moveTo>
                <a:lnTo>
                  <a:pt x="8820567" y="0"/>
                </a:lnTo>
                <a:lnTo>
                  <a:pt x="8820567" y="7810210"/>
                </a:lnTo>
                <a:lnTo>
                  <a:pt x="0" y="7810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003870" y="722490"/>
            <a:ext cx="1152282" cy="288071"/>
          </a:xfrm>
          <a:custGeom>
            <a:avLst/>
            <a:gdLst/>
            <a:ahLst/>
            <a:cxnLst/>
            <a:rect l="l" t="t" r="r" b="b"/>
            <a:pathLst>
              <a:path w="1152282" h="288071">
                <a:moveTo>
                  <a:pt x="0" y="0"/>
                </a:moveTo>
                <a:lnTo>
                  <a:pt x="1152282" y="0"/>
                </a:lnTo>
                <a:lnTo>
                  <a:pt x="1152282" y="288070"/>
                </a:lnTo>
                <a:lnTo>
                  <a:pt x="0" y="288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1003870" y="3132704"/>
            <a:ext cx="1303164" cy="1303164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B6079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1003870" y="1021964"/>
            <a:ext cx="6683613" cy="1882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5400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BUSINESS METRIC</a:t>
            </a:r>
          </a:p>
          <a:p>
            <a:pPr algn="l">
              <a:lnSpc>
                <a:spcPts val="7560"/>
              </a:lnSpc>
            </a:pPr>
            <a:r>
              <a:rPr lang="en-US" sz="5400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OVERVIEW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508285" y="3548065"/>
            <a:ext cx="267635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FF894F"/>
                </a:solidFill>
                <a:latin typeface="Raleway Heavy"/>
                <a:ea typeface="Raleway Heavy"/>
                <a:cs typeface="Raleway Heavy"/>
                <a:sym typeface="Raleway Heavy"/>
              </a:rPr>
              <a:t>Completion Rate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802617" y="3251542"/>
            <a:ext cx="1705668" cy="89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5"/>
              </a:lnSpc>
            </a:pPr>
            <a:r>
              <a:rPr lang="en-US" sz="5225" b="1">
                <a:solidFill>
                  <a:srgbClr val="FEA82F"/>
                </a:solidFill>
                <a:latin typeface="Raleway Heavy"/>
                <a:ea typeface="Raleway Heavy"/>
                <a:cs typeface="Raleway Heavy"/>
                <a:sym typeface="Raleway Heavy"/>
              </a:rPr>
              <a:t>01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1003870" y="4707762"/>
            <a:ext cx="1303164" cy="1303164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B6079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2612379" y="5090795"/>
            <a:ext cx="3554333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FF894F"/>
                </a:solidFill>
                <a:latin typeface="Raleway Heavy"/>
                <a:ea typeface="Raleway Heavy"/>
                <a:cs typeface="Raleway Heavy"/>
                <a:sym typeface="Raleway Heavy"/>
              </a:rPr>
              <a:t>Customer  Life time value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02617" y="4826600"/>
            <a:ext cx="1705668" cy="895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5"/>
              </a:lnSpc>
            </a:pPr>
            <a:r>
              <a:rPr lang="en-US" sz="5225" b="1">
                <a:solidFill>
                  <a:srgbClr val="FEA82F"/>
                </a:solidFill>
                <a:latin typeface="Raleway Heavy"/>
                <a:ea typeface="Raleway Heavy"/>
                <a:cs typeface="Raleway Heavy"/>
                <a:sym typeface="Raleway Heavy"/>
              </a:rPr>
              <a:t>02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1003870" y="6217934"/>
            <a:ext cx="1303164" cy="1303164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B6079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2612379" y="6600967"/>
            <a:ext cx="3882712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FF894F"/>
                </a:solidFill>
                <a:latin typeface="Raleway Heavy"/>
                <a:ea typeface="Raleway Heavy"/>
                <a:cs typeface="Raleway Heavy"/>
                <a:sym typeface="Raleway Heavy"/>
              </a:rPr>
              <a:t>Aqusition month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698523" y="6336773"/>
            <a:ext cx="1913856" cy="895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5"/>
              </a:lnSpc>
            </a:pPr>
            <a:r>
              <a:rPr lang="en-US" sz="5225" b="1">
                <a:solidFill>
                  <a:srgbClr val="FEA82F"/>
                </a:solidFill>
                <a:latin typeface="Raleway Heavy"/>
                <a:ea typeface="Raleway Heavy"/>
                <a:cs typeface="Raleway Heavy"/>
                <a:sym typeface="Raleway Heavy"/>
              </a:rPr>
              <a:t>03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1003870" y="7745442"/>
            <a:ext cx="1303164" cy="1303164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B6079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2612379" y="8128512"/>
            <a:ext cx="2014620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FF894F"/>
                </a:solidFill>
                <a:latin typeface="Raleway Heavy"/>
                <a:ea typeface="Raleway Heavy"/>
                <a:cs typeface="Raleway Heavy"/>
                <a:sym typeface="Raleway Heavy"/>
              </a:rPr>
              <a:t>Delivery area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003870" y="7864280"/>
            <a:ext cx="1303164" cy="895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5"/>
              </a:lnSpc>
            </a:pPr>
            <a:r>
              <a:rPr lang="en-US" sz="5225" b="1">
                <a:solidFill>
                  <a:srgbClr val="FEA82F"/>
                </a:solidFill>
                <a:latin typeface="Raleway Heavy"/>
                <a:ea typeface="Raleway Heavy"/>
                <a:cs typeface="Raleway Heavy"/>
                <a:sym typeface="Raleway Heavy"/>
              </a:rPr>
              <a:t>04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7788" y="1238395"/>
            <a:ext cx="8820567" cy="7810211"/>
          </a:xfrm>
          <a:custGeom>
            <a:avLst/>
            <a:gdLst/>
            <a:ahLst/>
            <a:cxnLst/>
            <a:rect l="l" t="t" r="r" b="b"/>
            <a:pathLst>
              <a:path w="8820567" h="7810211">
                <a:moveTo>
                  <a:pt x="0" y="0"/>
                </a:moveTo>
                <a:lnTo>
                  <a:pt x="8820567" y="0"/>
                </a:lnTo>
                <a:lnTo>
                  <a:pt x="8820567" y="7810210"/>
                </a:lnTo>
                <a:lnTo>
                  <a:pt x="0" y="7810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003870" y="722490"/>
            <a:ext cx="1152282" cy="288071"/>
          </a:xfrm>
          <a:custGeom>
            <a:avLst/>
            <a:gdLst/>
            <a:ahLst/>
            <a:cxnLst/>
            <a:rect l="l" t="t" r="r" b="b"/>
            <a:pathLst>
              <a:path w="1152282" h="288071">
                <a:moveTo>
                  <a:pt x="0" y="0"/>
                </a:moveTo>
                <a:lnTo>
                  <a:pt x="1152282" y="0"/>
                </a:lnTo>
                <a:lnTo>
                  <a:pt x="1152282" y="288070"/>
                </a:lnTo>
                <a:lnTo>
                  <a:pt x="0" y="288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1003870" y="3132704"/>
            <a:ext cx="1303164" cy="1303164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B6079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1003870" y="1021964"/>
            <a:ext cx="6683613" cy="1882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60"/>
              </a:lnSpc>
            </a:pPr>
            <a:r>
              <a:rPr lang="en-US" sz="5400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BUSINESS METRIC</a:t>
            </a:r>
          </a:p>
          <a:p>
            <a:pPr algn="l">
              <a:lnSpc>
                <a:spcPts val="7560"/>
              </a:lnSpc>
            </a:pPr>
            <a:r>
              <a:rPr lang="en-US" sz="5400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OVERVIEW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508285" y="3548065"/>
            <a:ext cx="267635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FF894F"/>
                </a:solidFill>
                <a:latin typeface="Raleway Heavy"/>
                <a:ea typeface="Raleway Heavy"/>
                <a:cs typeface="Raleway Heavy"/>
                <a:sym typeface="Raleway Heavy"/>
              </a:rPr>
              <a:t>Slots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802617" y="3251542"/>
            <a:ext cx="1705668" cy="895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5"/>
              </a:lnSpc>
            </a:pPr>
            <a:r>
              <a:rPr lang="en-US" sz="5225" b="1">
                <a:solidFill>
                  <a:srgbClr val="FEA82F"/>
                </a:solidFill>
                <a:latin typeface="Raleway Heavy"/>
                <a:ea typeface="Raleway Heavy"/>
                <a:cs typeface="Raleway Heavy"/>
                <a:sym typeface="Raleway Heavy"/>
              </a:rPr>
              <a:t>05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1003870" y="4707762"/>
            <a:ext cx="1303164" cy="1303164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B6079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2612379" y="5090795"/>
            <a:ext cx="3554333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FF894F"/>
                </a:solidFill>
                <a:latin typeface="Raleway Heavy"/>
                <a:ea typeface="Raleway Heavy"/>
                <a:cs typeface="Raleway Heavy"/>
                <a:sym typeface="Raleway Heavy"/>
              </a:rPr>
              <a:t>Customer  Aqusition source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02617" y="4826600"/>
            <a:ext cx="1705668" cy="895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5"/>
              </a:lnSpc>
            </a:pPr>
            <a:r>
              <a:rPr lang="en-US" sz="5225" b="1">
                <a:solidFill>
                  <a:srgbClr val="FEA82F"/>
                </a:solidFill>
                <a:latin typeface="Raleway Heavy"/>
                <a:ea typeface="Raleway Heavy"/>
                <a:cs typeface="Raleway Heavy"/>
                <a:sym typeface="Raleway Heavy"/>
              </a:rPr>
              <a:t>06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1003870" y="6217934"/>
            <a:ext cx="1303164" cy="1303164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B6079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2612379" y="6600967"/>
            <a:ext cx="3882712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FF894F"/>
                </a:solidFill>
                <a:latin typeface="Raleway Heavy"/>
                <a:ea typeface="Raleway Heavy"/>
                <a:cs typeface="Raleway Heavy"/>
                <a:sym typeface="Raleway Heavy"/>
              </a:rPr>
              <a:t>Overall Delivery time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698523" y="6336773"/>
            <a:ext cx="1913856" cy="895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5"/>
              </a:lnSpc>
            </a:pPr>
            <a:r>
              <a:rPr lang="en-US" sz="5225" b="1">
                <a:solidFill>
                  <a:srgbClr val="FEA82F"/>
                </a:solidFill>
                <a:latin typeface="Raleway Heavy"/>
                <a:ea typeface="Raleway Heavy"/>
                <a:cs typeface="Raleway Heavy"/>
                <a:sym typeface="Raleway Heavy"/>
              </a:rPr>
              <a:t>07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1003870" y="7745442"/>
            <a:ext cx="1303164" cy="1303164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7B6079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2612379" y="8128512"/>
            <a:ext cx="2014620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FF894F"/>
                </a:solidFill>
                <a:latin typeface="Raleway Heavy"/>
                <a:ea typeface="Raleway Heavy"/>
                <a:cs typeface="Raleway Heavy"/>
                <a:sym typeface="Raleway Heavy"/>
              </a:rPr>
              <a:t>Delivery area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003870" y="7864280"/>
            <a:ext cx="1303164" cy="895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5"/>
              </a:lnSpc>
            </a:pPr>
            <a:r>
              <a:rPr lang="en-US" sz="5225" b="1">
                <a:solidFill>
                  <a:srgbClr val="FEA82F"/>
                </a:solidFill>
                <a:latin typeface="Raleway Heavy"/>
                <a:ea typeface="Raleway Heavy"/>
                <a:cs typeface="Raleway Heavy"/>
                <a:sym typeface="Raleway Heavy"/>
              </a:rPr>
              <a:t>08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76617" y="1889444"/>
            <a:ext cx="1152282" cy="288071"/>
          </a:xfrm>
          <a:custGeom>
            <a:avLst/>
            <a:gdLst/>
            <a:ahLst/>
            <a:cxnLst/>
            <a:rect l="l" t="t" r="r" b="b"/>
            <a:pathLst>
              <a:path w="1152282" h="288071">
                <a:moveTo>
                  <a:pt x="0" y="0"/>
                </a:moveTo>
                <a:lnTo>
                  <a:pt x="1152282" y="0"/>
                </a:lnTo>
                <a:lnTo>
                  <a:pt x="1152282" y="288071"/>
                </a:lnTo>
                <a:lnTo>
                  <a:pt x="0" y="2880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968355" y="1555677"/>
            <a:ext cx="7175645" cy="717564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25061" r="-25061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028700" y="1889444"/>
            <a:ext cx="1738512" cy="3052387"/>
          </a:xfrm>
          <a:custGeom>
            <a:avLst/>
            <a:gdLst/>
            <a:ahLst/>
            <a:cxnLst/>
            <a:rect l="l" t="t" r="r" b="b"/>
            <a:pathLst>
              <a:path w="1738512" h="3052387">
                <a:moveTo>
                  <a:pt x="0" y="0"/>
                </a:moveTo>
                <a:lnTo>
                  <a:pt x="1738512" y="0"/>
                </a:lnTo>
                <a:lnTo>
                  <a:pt x="1738512" y="3052387"/>
                </a:lnTo>
                <a:lnTo>
                  <a:pt x="0" y="3052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976617" y="2426943"/>
            <a:ext cx="7977599" cy="838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01"/>
              </a:lnSpc>
            </a:pPr>
            <a:r>
              <a:rPr lang="en-US" sz="4858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 ANALYSIS/ 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01616" y="3827096"/>
            <a:ext cx="348727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FF894F"/>
                </a:solidFill>
                <a:latin typeface="Raleway Heavy"/>
                <a:ea typeface="Raleway Heavy"/>
                <a:cs typeface="Raleway Heavy"/>
                <a:sym typeface="Raleway Heavy"/>
              </a:rPr>
              <a:t>Order Level  Analysis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01616" y="4526541"/>
            <a:ext cx="3487276" cy="83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FF894F"/>
                </a:solidFill>
                <a:latin typeface="Raleway Heavy"/>
                <a:ea typeface="Raleway Heavy"/>
                <a:cs typeface="Raleway Heavy"/>
                <a:sym typeface="Raleway Heavy"/>
              </a:rPr>
              <a:t>Completion rate Analysis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01616" y="5646681"/>
            <a:ext cx="3933569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FF894F"/>
                </a:solidFill>
                <a:latin typeface="Raleway Heavy"/>
                <a:ea typeface="Raleway Heavy"/>
                <a:cs typeface="Raleway Heavy"/>
                <a:sym typeface="Raleway Heavy"/>
              </a:rPr>
              <a:t>Customer level Analysis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01616" y="6347721"/>
            <a:ext cx="3933569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FF894F"/>
                </a:solidFill>
                <a:latin typeface="Raleway Heavy"/>
                <a:ea typeface="Raleway Heavy"/>
                <a:cs typeface="Raleway Heavy"/>
                <a:sym typeface="Raleway Heavy"/>
              </a:rPr>
              <a:t>Delivery analysis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98099" y="3652304"/>
            <a:ext cx="1152282" cy="288071"/>
          </a:xfrm>
          <a:custGeom>
            <a:avLst/>
            <a:gdLst/>
            <a:ahLst/>
            <a:cxnLst/>
            <a:rect l="l" t="t" r="r" b="b"/>
            <a:pathLst>
              <a:path w="1152282" h="288071">
                <a:moveTo>
                  <a:pt x="0" y="0"/>
                </a:moveTo>
                <a:lnTo>
                  <a:pt x="1152282" y="0"/>
                </a:lnTo>
                <a:lnTo>
                  <a:pt x="1152282" y="288071"/>
                </a:lnTo>
                <a:lnTo>
                  <a:pt x="0" y="2880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968355" y="1555677"/>
            <a:ext cx="7175645" cy="717564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25061" r="-25061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028700" y="1889444"/>
            <a:ext cx="1738512" cy="3052387"/>
          </a:xfrm>
          <a:custGeom>
            <a:avLst/>
            <a:gdLst/>
            <a:ahLst/>
            <a:cxnLst/>
            <a:rect l="l" t="t" r="r" b="b"/>
            <a:pathLst>
              <a:path w="1738512" h="3052387">
                <a:moveTo>
                  <a:pt x="0" y="0"/>
                </a:moveTo>
                <a:lnTo>
                  <a:pt x="1738512" y="0"/>
                </a:lnTo>
                <a:lnTo>
                  <a:pt x="1738512" y="3052387"/>
                </a:lnTo>
                <a:lnTo>
                  <a:pt x="0" y="3052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798099" y="4671947"/>
            <a:ext cx="7977599" cy="838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01"/>
              </a:lnSpc>
            </a:pPr>
            <a:r>
              <a:rPr lang="en-US" sz="4858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MY OPINIONS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19255" y="1230388"/>
            <a:ext cx="8440045" cy="7826224"/>
          </a:xfrm>
          <a:custGeom>
            <a:avLst/>
            <a:gdLst/>
            <a:ahLst/>
            <a:cxnLst/>
            <a:rect l="l" t="t" r="r" b="b"/>
            <a:pathLst>
              <a:path w="8440045" h="7826224">
                <a:moveTo>
                  <a:pt x="0" y="0"/>
                </a:moveTo>
                <a:lnTo>
                  <a:pt x="8440045" y="0"/>
                </a:lnTo>
                <a:lnTo>
                  <a:pt x="8440045" y="7826224"/>
                </a:lnTo>
                <a:lnTo>
                  <a:pt x="0" y="78262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00106" y="1230388"/>
            <a:ext cx="1152282" cy="288071"/>
          </a:xfrm>
          <a:custGeom>
            <a:avLst/>
            <a:gdLst/>
            <a:ahLst/>
            <a:cxnLst/>
            <a:rect l="l" t="t" r="r" b="b"/>
            <a:pathLst>
              <a:path w="1152282" h="288071">
                <a:moveTo>
                  <a:pt x="0" y="0"/>
                </a:moveTo>
                <a:lnTo>
                  <a:pt x="1152282" y="0"/>
                </a:lnTo>
                <a:lnTo>
                  <a:pt x="1152282" y="288071"/>
                </a:lnTo>
                <a:lnTo>
                  <a:pt x="0" y="2880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00106" y="8561025"/>
            <a:ext cx="495587" cy="495587"/>
          </a:xfrm>
          <a:custGeom>
            <a:avLst/>
            <a:gdLst/>
            <a:ahLst/>
            <a:cxnLst/>
            <a:rect l="l" t="t" r="r" b="b"/>
            <a:pathLst>
              <a:path w="495587" h="495587">
                <a:moveTo>
                  <a:pt x="0" y="0"/>
                </a:moveTo>
                <a:lnTo>
                  <a:pt x="495587" y="0"/>
                </a:lnTo>
                <a:lnTo>
                  <a:pt x="495587" y="495587"/>
                </a:lnTo>
                <a:lnTo>
                  <a:pt x="0" y="4955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00106" y="3814805"/>
            <a:ext cx="6845776" cy="2504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57"/>
              </a:lnSpc>
            </a:pPr>
            <a:r>
              <a:rPr lang="en-US" sz="7183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THANKS FOR</a:t>
            </a:r>
          </a:p>
          <a:p>
            <a:pPr algn="l">
              <a:lnSpc>
                <a:spcPts val="10057"/>
              </a:lnSpc>
            </a:pPr>
            <a:r>
              <a:rPr lang="en-US" sz="7183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WATCHING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42922" y="8572598"/>
            <a:ext cx="4672122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FF894F"/>
                </a:solidFill>
                <a:latin typeface="Raleway Heavy"/>
                <a:ea typeface="Raleway Heavy"/>
                <a:cs typeface="Raleway Heavy"/>
                <a:sym typeface="Raleway Heavy"/>
              </a:rPr>
              <a:t>BY:ADNAN AHMAD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</Words>
  <Application>Microsoft Office PowerPoint</Application>
  <PresentationFormat>Custom</PresentationFormat>
  <Paragraphs>50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Raleway Bold</vt:lpstr>
      <vt:lpstr>Arial</vt:lpstr>
      <vt:lpstr>Calibri</vt:lpstr>
      <vt:lpstr>Raleway Heavy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Keithston And Partners</dc:title>
  <cp:lastModifiedBy>Adnan Ahmad</cp:lastModifiedBy>
  <cp:revision>2</cp:revision>
  <dcterms:created xsi:type="dcterms:W3CDTF">2006-08-16T00:00:00Z</dcterms:created>
  <dcterms:modified xsi:type="dcterms:W3CDTF">2024-09-20T00:07:18Z</dcterms:modified>
  <dc:identifier>DAGRQJWjlKY</dc:identifier>
</cp:coreProperties>
</file>